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7"/>
  </p:notesMasterIdLst>
  <p:sldIdLst>
    <p:sldId id="256" r:id="rId2"/>
    <p:sldId id="257" r:id="rId3"/>
    <p:sldId id="269" r:id="rId4"/>
    <p:sldId id="270" r:id="rId5"/>
    <p:sldId id="271" r:id="rId6"/>
    <p:sldId id="272" r:id="rId7"/>
    <p:sldId id="274" r:id="rId8"/>
    <p:sldId id="275" r:id="rId9"/>
    <p:sldId id="258" r:id="rId10"/>
    <p:sldId id="259" r:id="rId11"/>
    <p:sldId id="265" r:id="rId12"/>
    <p:sldId id="276" r:id="rId13"/>
    <p:sldId id="277" r:id="rId14"/>
    <p:sldId id="278" r:id="rId15"/>
    <p:sldId id="273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94595" autoAdjust="0"/>
  </p:normalViewPr>
  <p:slideViewPr>
    <p:cSldViewPr>
      <p:cViewPr varScale="1">
        <p:scale>
          <a:sx n="74" d="100"/>
          <a:sy n="74" d="100"/>
        </p:scale>
        <p:origin x="-7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80E85-DE44-40AE-BFB1-E543E2DE276E}" type="datetimeFigureOut">
              <a:rPr lang="de-DE" smtClean="0"/>
              <a:pPr/>
              <a:t>04.03.2010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F5D0F-63B8-42E7-A584-C93BCB06C1C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Wilkommen</a:t>
            </a:r>
            <a:endParaRPr lang="de-DE" dirty="0" smtClean="0"/>
          </a:p>
          <a:p>
            <a:r>
              <a:rPr lang="de-DE" dirty="0" smtClean="0"/>
              <a:t>WP und OSM gleicher Ansatz</a:t>
            </a:r>
            <a:r>
              <a:rPr lang="de-DE" baseline="0" dirty="0" smtClean="0"/>
              <a:t> / unterschiedliche Daten</a:t>
            </a:r>
          </a:p>
          <a:p>
            <a:r>
              <a:rPr lang="de-DE" dirty="0" smtClean="0"/>
              <a:t>Ähnliche Probleme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F5D0F-63B8-42E7-A584-C93BCB06C1C3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Abgerundetes Rechtec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409B-D140-4F36-B519-93CD46BA7B73}" type="datetime1">
              <a:rPr lang="de-DE" smtClean="0"/>
              <a:pPr/>
              <a:t>04.03.2010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720AC59-7F65-43D3-AC1B-3F3386F775C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0345-D863-4D8C-94DE-0310BE2D1381}" type="datetime1">
              <a:rPr lang="de-DE" smtClean="0"/>
              <a:pPr/>
              <a:t>04.03.2010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AC59-7F65-43D3-AC1B-3F3386F775C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0FAA-6B45-46D0-BEEE-F635E1819756}" type="datetime1">
              <a:rPr lang="de-DE" smtClean="0"/>
              <a:pPr/>
              <a:t>04.03.2010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AC59-7F65-43D3-AC1B-3F3386F775C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8D9-286C-4377-9BE6-529B5C2A2CE7}" type="datetime1">
              <a:rPr lang="de-DE" smtClean="0"/>
              <a:pPr/>
              <a:t>04.03.2010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AC59-7F65-43D3-AC1B-3F3386F775C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Abgerundetes Rechtec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8341-C710-4723-99F5-6C14B516978D}" type="datetime1">
              <a:rPr lang="de-DE" smtClean="0"/>
              <a:pPr/>
              <a:t>04.03.2010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720AC59-7F65-43D3-AC1B-3F3386F775C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88B13-45FA-4CDB-8CE1-1F9866680C3A}" type="datetime1">
              <a:rPr lang="de-DE" smtClean="0"/>
              <a:pPr/>
              <a:t>04.03.2010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AC59-7F65-43D3-AC1B-3F3386F775C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B715-CD7A-4371-AD61-66CBEB69C941}" type="datetime1">
              <a:rPr lang="de-DE" smtClean="0"/>
              <a:pPr/>
              <a:t>04.03.2010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AC59-7F65-43D3-AC1B-3F3386F775C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BAE5-1D13-4135-B280-B168D6E409AC}" type="datetime1">
              <a:rPr lang="de-DE" smtClean="0"/>
              <a:pPr/>
              <a:t>04.03.2010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AC59-7F65-43D3-AC1B-3F3386F775C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EA72-ED37-4FB8-958C-AFA3C630185E}" type="datetime1">
              <a:rPr lang="de-DE" smtClean="0"/>
              <a:pPr/>
              <a:t>04.03.2010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AC59-7F65-43D3-AC1B-3F3386F775C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Abgerundetes Rechtec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1462-2C4A-43EC-96A8-A571445DBCAA}" type="datetime1">
              <a:rPr lang="de-DE" smtClean="0"/>
              <a:pPr/>
              <a:t>04.03.2010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AC59-7F65-43D3-AC1B-3F3386F775C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5611-4454-40CE-98FD-9894F67DF2A2}" type="datetime1">
              <a:rPr lang="de-DE" smtClean="0"/>
              <a:pPr/>
              <a:t>04.03.2010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720AC59-7F65-43D3-AC1B-3F3386F775C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Rechtec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c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Abgerundetes Rechtec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C764993-D436-4823-82AE-1C9B76DECB62}" type="datetime1">
              <a:rPr lang="de-DE" smtClean="0"/>
              <a:pPr/>
              <a:t>04.03.2010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720AC59-7F65-43D3-AC1B-3F3386F775C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cassini.toolserver.org/tile-brows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iki.bn2vs.com/Static_ma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dev.openstreetmap.de/staticmap/wizzard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OpenStreetMap und die Wikipedia</a:t>
            </a:r>
            <a:endParaRPr lang="de-DE" dirty="0"/>
          </a:p>
        </p:txBody>
      </p:sp>
      <p:pic>
        <p:nvPicPr>
          <p:cNvPr id="9" name="Inhaltsplatzhalter 8" descr="combi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144893" y="1447800"/>
            <a:ext cx="6854214" cy="4288351"/>
          </a:xfrm>
        </p:spPr>
      </p:pic>
      <p:sp>
        <p:nvSpPr>
          <p:cNvPr id="4" name="Textfeld 3"/>
          <p:cNvSpPr txBox="1"/>
          <p:nvPr/>
        </p:nvSpPr>
        <p:spPr>
          <a:xfrm>
            <a:off x="3643306" y="5786454"/>
            <a:ext cx="182114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>
                <a:latin typeface="+mj-lt"/>
              </a:rPr>
              <a:t>Peter Körner</a:t>
            </a:r>
          </a:p>
          <a:p>
            <a:pPr algn="ctr"/>
            <a:r>
              <a:rPr lang="de-DE" sz="1400" dirty="0" err="1" smtClean="0"/>
              <a:t>MaZderMind</a:t>
            </a:r>
            <a:endParaRPr lang="de-DE" sz="1400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AC59-7F65-43D3-AC1B-3F3386F775C5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Status OSM Integration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Wikimedia Deutschland eV sponsert 3 Server</a:t>
            </a:r>
          </a:p>
          <a:p>
            <a:r>
              <a:rPr lang="de-DE" dirty="0" smtClean="0"/>
              <a:t>Eigener Render-</a:t>
            </a:r>
            <a:r>
              <a:rPr lang="de-DE" dirty="0" err="1" smtClean="0"/>
              <a:t>Stack</a:t>
            </a:r>
            <a:endParaRPr lang="de-DE" dirty="0" smtClean="0"/>
          </a:p>
          <a:p>
            <a:pPr lvl="1"/>
            <a:r>
              <a:rPr lang="de-DE" dirty="0" smtClean="0"/>
              <a:t>entlasten der OSM-Server</a:t>
            </a:r>
          </a:p>
          <a:p>
            <a:pPr lvl="1"/>
            <a:r>
              <a:rPr lang="de-DE" dirty="0" smtClean="0"/>
              <a:t>anpassen des Kartenstiles</a:t>
            </a:r>
          </a:p>
          <a:p>
            <a:r>
              <a:rPr lang="de-DE" dirty="0" smtClean="0"/>
              <a:t>Lokalisierte Karten</a:t>
            </a:r>
          </a:p>
          <a:p>
            <a:r>
              <a:rPr lang="de-DE" dirty="0" err="1" smtClean="0"/>
              <a:t>Slippy</a:t>
            </a:r>
            <a:r>
              <a:rPr lang="de-DE" dirty="0" smtClean="0"/>
              <a:t> </a:t>
            </a:r>
            <a:r>
              <a:rPr lang="de-DE" dirty="0" err="1" smtClean="0"/>
              <a:t>Maps</a:t>
            </a:r>
            <a:r>
              <a:rPr lang="de-DE" dirty="0" smtClean="0"/>
              <a:t> in Artikeln</a:t>
            </a:r>
          </a:p>
          <a:p>
            <a:r>
              <a:rPr lang="de-DE" dirty="0" smtClean="0"/>
              <a:t>Statische Karten</a:t>
            </a:r>
          </a:p>
          <a:p>
            <a:r>
              <a:rPr lang="de-DE" dirty="0" smtClean="0"/>
              <a:t>Toolserver</a:t>
            </a:r>
          </a:p>
          <a:p>
            <a:pPr lvl="1"/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Worksop</a:t>
            </a:r>
            <a:r>
              <a:rPr lang="de-DE" dirty="0" smtClean="0">
                <a:sym typeface="Wingdings" pitchFamily="2" charset="2"/>
              </a:rPr>
              <a:t> im Anschluss: Kleiner Hörsaal (Geb. 35, E01)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AC59-7F65-43D3-AC1B-3F3386F775C5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Lokalisierte Karten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Rendering in 278 Sprachen</a:t>
            </a:r>
          </a:p>
          <a:p>
            <a:pPr>
              <a:buNone/>
            </a:pPr>
            <a:r>
              <a:rPr lang="de-DE" dirty="0" smtClean="0">
                <a:hlinkClick r:id="rId2"/>
              </a:rPr>
              <a:t>http://cassini.toolserver.org/tile-browse/</a:t>
            </a:r>
            <a:r>
              <a:rPr lang="de-DE" dirty="0" smtClean="0"/>
              <a:t> (Beispiel: </a:t>
            </a:r>
            <a:r>
              <a:rPr lang="de-DE" dirty="0" err="1" smtClean="0"/>
              <a:t>zh</a:t>
            </a:r>
            <a:r>
              <a:rPr lang="de-DE" dirty="0" smtClean="0"/>
              <a:t>)</a:t>
            </a:r>
          </a:p>
          <a:p>
            <a:endParaRPr lang="de-DE" dirty="0"/>
          </a:p>
        </p:txBody>
      </p:sp>
      <p:pic>
        <p:nvPicPr>
          <p:cNvPr id="3076" name="Picture 4" descr="C:\Users\Peter Körner\Desktop\VORTRAG\cassini-z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538434"/>
            <a:ext cx="7656512" cy="3962400"/>
          </a:xfrm>
          <a:prstGeom prst="rect">
            <a:avLst/>
          </a:prstGeom>
          <a:noFill/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AC59-7F65-43D3-AC1B-3F3386F775C5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Statische Karten &amp; </a:t>
            </a:r>
            <a:r>
              <a:rPr lang="de-DE" dirty="0" err="1" smtClean="0"/>
              <a:t>Slippy</a:t>
            </a:r>
            <a:r>
              <a:rPr lang="de-DE" dirty="0" smtClean="0"/>
              <a:t> </a:t>
            </a:r>
            <a:r>
              <a:rPr lang="de-DE" dirty="0" err="1" smtClean="0"/>
              <a:t>Maps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>
                <a:hlinkClick r:id="rId2"/>
              </a:rPr>
              <a:t>http://wiki.bn2vs.com/Static_map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2050" name="Picture 2" descr="C:\Users\Peter Körner\Desktop\VORTRAG\staticslip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071678"/>
            <a:ext cx="7071574" cy="4437066"/>
          </a:xfrm>
          <a:prstGeom prst="rect">
            <a:avLst/>
          </a:prstGeom>
          <a:noFill/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AC59-7F65-43D3-AC1B-3F3386F775C5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Statische Karten mit Markern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>
                <a:hlinkClick r:id="rId2"/>
              </a:rPr>
              <a:t>http://dev.openstreetmap.de/staticmap/wizzard/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4098" name="Picture 2" descr="C:\Users\Peter Körner\Downloads\staticmap.ph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946660"/>
            <a:ext cx="6262678" cy="4697009"/>
          </a:xfrm>
          <a:prstGeom prst="rect">
            <a:avLst/>
          </a:prstGeom>
          <a:noFill/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AC59-7F65-43D3-AC1B-3F3386F775C5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Nächste Schritte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Setup Live-Rendering</a:t>
            </a:r>
          </a:p>
          <a:p>
            <a:r>
              <a:rPr lang="de-DE" dirty="0" smtClean="0"/>
              <a:t>Probelauf Extension</a:t>
            </a:r>
          </a:p>
          <a:p>
            <a:r>
              <a:rPr lang="de-DE" dirty="0" smtClean="0"/>
              <a:t>1000  Tools </a:t>
            </a:r>
            <a:r>
              <a:rPr lang="de-DE" dirty="0" smtClean="0">
                <a:sym typeface="Wingdings" pitchFamily="2" charset="2"/>
              </a:rPr>
              <a:t>auf dem Toolserver</a:t>
            </a:r>
            <a:endParaRPr lang="de-DE" dirty="0" smtClean="0"/>
          </a:p>
          <a:p>
            <a:pPr lvl="1"/>
            <a:r>
              <a:rPr lang="de-DE" dirty="0" smtClean="0"/>
              <a:t>Übersetzen</a:t>
            </a:r>
          </a:p>
          <a:p>
            <a:pPr lvl="1"/>
            <a:r>
              <a:rPr lang="de-DE" dirty="0" smtClean="0"/>
              <a:t>Rendern</a:t>
            </a:r>
          </a:p>
          <a:p>
            <a:pPr lvl="1"/>
            <a:r>
              <a:rPr lang="de-DE" dirty="0" smtClean="0"/>
              <a:t>Statistiken</a:t>
            </a:r>
          </a:p>
          <a:p>
            <a:pPr lvl="1"/>
            <a:r>
              <a:rPr lang="de-DE" dirty="0" smtClean="0"/>
              <a:t>Aus- und Aufwerten</a:t>
            </a:r>
          </a:p>
          <a:p>
            <a:pPr lvl="1"/>
            <a:r>
              <a:rPr lang="de-DE" dirty="0" smtClean="0"/>
              <a:t>Fehler finden</a:t>
            </a:r>
          </a:p>
          <a:p>
            <a:pPr lvl="1"/>
            <a:r>
              <a:rPr lang="de-DE" dirty="0" err="1" smtClean="0"/>
              <a:t>MashUps</a:t>
            </a:r>
            <a:r>
              <a:rPr lang="de-DE" dirty="0" smtClean="0"/>
              <a:t> mit anderen Daten</a:t>
            </a:r>
          </a:p>
          <a:p>
            <a:pPr lvl="1"/>
            <a:r>
              <a:rPr lang="de-DE" dirty="0" smtClean="0"/>
              <a:t>Hervorheben von Gebieten </a:t>
            </a:r>
            <a:r>
              <a:rPr lang="de-DE" smtClean="0"/>
              <a:t>&amp; Ländern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AC59-7F65-43D3-AC1B-3F3386F775C5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Fragen</a:t>
            </a:r>
          </a:p>
          <a:p>
            <a:r>
              <a:rPr lang="de-DE" dirty="0" smtClean="0"/>
              <a:t>Ideen,</a:t>
            </a:r>
          </a:p>
          <a:p>
            <a:r>
              <a:rPr lang="de-DE" dirty="0" smtClean="0"/>
              <a:t>Anregungen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AC59-7F65-43D3-AC1B-3F3386F775C5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err="1" smtClean="0"/>
              <a:t>Georeferenzierung</a:t>
            </a:r>
            <a:r>
              <a:rPr lang="de-DE" dirty="0" smtClean="0"/>
              <a:t> in der WP</a:t>
            </a:r>
          </a:p>
          <a:p>
            <a:pPr lvl="1"/>
            <a:r>
              <a:rPr lang="de-DE" dirty="0" smtClean="0"/>
              <a:t>Koordinaten im Artikel</a:t>
            </a:r>
          </a:p>
          <a:p>
            <a:pPr lvl="1"/>
            <a:r>
              <a:rPr lang="de-DE" dirty="0" err="1" smtClean="0"/>
              <a:t>GeoHack</a:t>
            </a:r>
            <a:endParaRPr lang="de-DE" dirty="0" smtClean="0"/>
          </a:p>
          <a:p>
            <a:pPr lvl="1"/>
            <a:r>
              <a:rPr lang="de-DE" dirty="0" err="1" smtClean="0"/>
              <a:t>WikiMiniAtlas</a:t>
            </a:r>
            <a:endParaRPr lang="de-DE" dirty="0" smtClean="0"/>
          </a:p>
          <a:p>
            <a:pPr lvl="1"/>
            <a:r>
              <a:rPr lang="de-DE" dirty="0" smtClean="0"/>
              <a:t>Google Earth</a:t>
            </a:r>
          </a:p>
          <a:p>
            <a:r>
              <a:rPr lang="de-DE" dirty="0" smtClean="0"/>
              <a:t>OpenStreetMap</a:t>
            </a:r>
          </a:p>
          <a:p>
            <a:r>
              <a:rPr lang="de-DE" dirty="0" smtClean="0"/>
              <a:t>Vorteile für vier Seiten</a:t>
            </a:r>
          </a:p>
          <a:p>
            <a:r>
              <a:rPr lang="de-DE" dirty="0" smtClean="0"/>
              <a:t>Status OSM Integration</a:t>
            </a:r>
          </a:p>
          <a:p>
            <a:pPr lvl="1"/>
            <a:r>
              <a:rPr lang="de-DE" dirty="0" smtClean="0"/>
              <a:t>Lokalisierte Karten</a:t>
            </a:r>
          </a:p>
          <a:p>
            <a:pPr lvl="1"/>
            <a:r>
              <a:rPr lang="de-DE" dirty="0" smtClean="0"/>
              <a:t>Statische Karten &amp; </a:t>
            </a:r>
            <a:r>
              <a:rPr lang="de-DE" dirty="0" err="1" smtClean="0"/>
              <a:t>Slippy</a:t>
            </a:r>
            <a:r>
              <a:rPr lang="de-DE" dirty="0" smtClean="0"/>
              <a:t> </a:t>
            </a:r>
            <a:r>
              <a:rPr lang="de-DE" dirty="0" err="1" smtClean="0"/>
              <a:t>Maps</a:t>
            </a:r>
            <a:endParaRPr lang="de-DE" dirty="0" smtClean="0"/>
          </a:p>
          <a:p>
            <a:pPr lvl="1"/>
            <a:r>
              <a:rPr lang="de-DE" dirty="0" smtClean="0"/>
              <a:t>Statische Karten mit Markern</a:t>
            </a:r>
          </a:p>
          <a:p>
            <a:r>
              <a:rPr lang="de-DE" dirty="0" smtClean="0"/>
              <a:t>Nächste Schritte</a:t>
            </a:r>
          </a:p>
          <a:p>
            <a:r>
              <a:rPr lang="de-DE" dirty="0" smtClean="0"/>
              <a:t>Danke</a:t>
            </a:r>
          </a:p>
          <a:p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AC59-7F65-43D3-AC1B-3F3386F775C5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Georeferenzierung</a:t>
            </a:r>
            <a:r>
              <a:rPr lang="de-DE" dirty="0" smtClean="0"/>
              <a:t> in der WP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9. März 2005 erste Koordinate in DE</a:t>
            </a:r>
          </a:p>
          <a:p>
            <a:pPr defTabSz="1158875"/>
            <a:r>
              <a:rPr lang="de-DE" dirty="0" smtClean="0"/>
              <a:t>Mitte 2005 schon </a:t>
            </a:r>
            <a:r>
              <a:rPr lang="de-DE" dirty="0" smtClean="0">
                <a:solidFill>
                  <a:schemeClr val="accent1"/>
                </a:solidFill>
              </a:rPr>
              <a:t>2.600 </a:t>
            </a:r>
            <a:r>
              <a:rPr lang="de-DE" dirty="0" smtClean="0"/>
              <a:t>Koordinaten</a:t>
            </a:r>
          </a:p>
          <a:p>
            <a:r>
              <a:rPr lang="de-DE" dirty="0" smtClean="0"/>
              <a:t>Mitte 2006 über </a:t>
            </a:r>
            <a:r>
              <a:rPr lang="de-DE" dirty="0" smtClean="0">
                <a:solidFill>
                  <a:schemeClr val="accent1"/>
                </a:solidFill>
              </a:rPr>
              <a:t>34.000</a:t>
            </a:r>
            <a:r>
              <a:rPr lang="de-DE" dirty="0" smtClean="0"/>
              <a:t> Koordinaten</a:t>
            </a:r>
          </a:p>
          <a:p>
            <a:r>
              <a:rPr lang="de-DE" dirty="0" smtClean="0"/>
              <a:t>Mitte 2008 </a:t>
            </a:r>
            <a:r>
              <a:rPr lang="de-DE" dirty="0" smtClean="0">
                <a:solidFill>
                  <a:schemeClr val="accent1"/>
                </a:solidFill>
              </a:rPr>
              <a:t>264.000</a:t>
            </a:r>
            <a:r>
              <a:rPr lang="de-DE" dirty="0" smtClean="0"/>
              <a:t> Koordinaten</a:t>
            </a:r>
          </a:p>
          <a:p>
            <a:r>
              <a:rPr lang="de-DE" dirty="0" smtClean="0"/>
              <a:t>Anfang 2010 </a:t>
            </a:r>
            <a:r>
              <a:rPr lang="de-DE" dirty="0" smtClean="0">
                <a:solidFill>
                  <a:schemeClr val="accent1"/>
                </a:solidFill>
              </a:rPr>
              <a:t>815.085</a:t>
            </a:r>
            <a:r>
              <a:rPr lang="de-DE" dirty="0" smtClean="0"/>
              <a:t> Koordinaten</a:t>
            </a:r>
          </a:p>
          <a:p>
            <a:endParaRPr lang="de-DE" dirty="0" smtClean="0"/>
          </a:p>
          <a:p>
            <a:r>
              <a:rPr lang="de-DE" dirty="0" err="1" smtClean="0"/>
              <a:t>Georeferenzierung</a:t>
            </a:r>
            <a:r>
              <a:rPr lang="de-DE" dirty="0" smtClean="0"/>
              <a:t> in </a:t>
            </a:r>
            <a:r>
              <a:rPr lang="de-DE" dirty="0" err="1" smtClean="0"/>
              <a:t>derWikimedia-Commons</a:t>
            </a:r>
            <a:r>
              <a:rPr lang="de-DE" dirty="0" smtClean="0"/>
              <a:t> Bibliothek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AC59-7F65-43D3-AC1B-3F3386F775C5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Koordinaten im Artikel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Bezug der Koordinaten</a:t>
            </a:r>
          </a:p>
          <a:p>
            <a:pPr lvl="1"/>
            <a:r>
              <a:rPr lang="de-DE" dirty="0" smtClean="0"/>
              <a:t>Gesamter Artikel z.B. Porta </a:t>
            </a:r>
            <a:r>
              <a:rPr lang="de-DE" dirty="0" err="1" smtClean="0"/>
              <a:t>Nigra</a:t>
            </a:r>
            <a:endParaRPr lang="de-DE" dirty="0" smtClean="0"/>
          </a:p>
          <a:p>
            <a:pPr lvl="1"/>
            <a:r>
              <a:rPr lang="de-DE" dirty="0" smtClean="0"/>
              <a:t>Nur im Text z.B. Untergangsstelle der Titanic</a:t>
            </a:r>
          </a:p>
          <a:p>
            <a:r>
              <a:rPr lang="de-DE" dirty="0" smtClean="0"/>
              <a:t>Zusätzlich zur Koordinate</a:t>
            </a:r>
          </a:p>
          <a:p>
            <a:pPr lvl="1"/>
            <a:r>
              <a:rPr lang="de-DE" dirty="0" err="1" smtClean="0"/>
              <a:t>Typeangaben</a:t>
            </a:r>
            <a:r>
              <a:rPr lang="de-DE" dirty="0" smtClean="0"/>
              <a:t> (</a:t>
            </a:r>
            <a:r>
              <a:rPr lang="de-DE" dirty="0" err="1" smtClean="0"/>
              <a:t>airport</a:t>
            </a:r>
            <a:r>
              <a:rPr lang="de-DE" dirty="0" smtClean="0"/>
              <a:t>, </a:t>
            </a:r>
            <a:r>
              <a:rPr lang="de-DE" dirty="0" err="1" smtClean="0"/>
              <a:t>city</a:t>
            </a:r>
            <a:r>
              <a:rPr lang="de-DE" dirty="0" smtClean="0"/>
              <a:t>, </a:t>
            </a:r>
            <a:r>
              <a:rPr lang="de-DE" dirty="0" err="1" smtClean="0"/>
              <a:t>country</a:t>
            </a:r>
            <a:r>
              <a:rPr lang="de-DE" dirty="0" smtClean="0"/>
              <a:t>, </a:t>
            </a:r>
            <a:r>
              <a:rPr lang="de-DE" dirty="0" err="1" smtClean="0"/>
              <a:t>landmark</a:t>
            </a:r>
            <a:r>
              <a:rPr lang="de-DE" dirty="0" smtClean="0"/>
              <a:t>, </a:t>
            </a:r>
            <a:r>
              <a:rPr lang="de-DE" dirty="0" err="1" smtClean="0"/>
              <a:t>mountain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Region (nach ISO) </a:t>
            </a:r>
            <a:r>
              <a:rPr lang="de-DE" dirty="0" err="1" smtClean="0"/>
              <a:t>region:DE</a:t>
            </a:r>
            <a:r>
              <a:rPr lang="de-DE" dirty="0" smtClean="0"/>
              <a:t>-RP</a:t>
            </a:r>
          </a:p>
          <a:p>
            <a:r>
              <a:rPr lang="de-DE" dirty="0" smtClean="0"/>
              <a:t>Koordinaten-Link im Artikel</a:t>
            </a:r>
          </a:p>
          <a:p>
            <a:endParaRPr lang="de-DE" dirty="0" smtClean="0"/>
          </a:p>
        </p:txBody>
      </p:sp>
      <p:pic>
        <p:nvPicPr>
          <p:cNvPr id="4" name="Picture 3" descr="C:\Users\Peter Körner\Desktop\VORTRAG\coord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572008"/>
            <a:ext cx="5168900" cy="1473200"/>
          </a:xfrm>
          <a:prstGeom prst="rect">
            <a:avLst/>
          </a:prstGeom>
          <a:noFill/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AC59-7F65-43D3-AC1B-3F3386F775C5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GeoHack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buNone/>
            </a:pPr>
            <a:r>
              <a:rPr lang="de-DE" dirty="0" err="1" smtClean="0"/>
              <a:t>Verlinkung</a:t>
            </a:r>
            <a:r>
              <a:rPr lang="de-DE" dirty="0" smtClean="0"/>
              <a:t> auf externe Karten (Google, Bing, Yahoo, OSM, …)</a:t>
            </a:r>
          </a:p>
          <a:p>
            <a:pPr lvl="1">
              <a:buNone/>
            </a:pPr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1028" name="Picture 4" descr="C:\Users\Peter Körner\Desktop\VORTRAG\gehoha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071678"/>
            <a:ext cx="6072230" cy="4030027"/>
          </a:xfrm>
          <a:prstGeom prst="rect">
            <a:avLst/>
          </a:prstGeom>
          <a:noFill/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AC59-7F65-43D3-AC1B-3F3386F775C5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WikiMiniAtlas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buNone/>
            </a:pPr>
            <a:r>
              <a:rPr lang="de-DE" dirty="0" smtClean="0"/>
              <a:t>Dynamische Umriss-Karte</a:t>
            </a:r>
          </a:p>
          <a:p>
            <a:pPr lvl="1"/>
            <a:endParaRPr lang="de-DE" dirty="0"/>
          </a:p>
        </p:txBody>
      </p:sp>
      <p:pic>
        <p:nvPicPr>
          <p:cNvPr id="1028" name="Picture 4" descr="C:\Users\Peter Körner\Desktop\VORTRAG\gehohack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71604" y="2101765"/>
            <a:ext cx="6072230" cy="3969852"/>
          </a:xfrm>
          <a:prstGeom prst="rect">
            <a:avLst/>
          </a:prstGeom>
          <a:noFill/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AC59-7F65-43D3-AC1B-3F3386F775C5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Google Earth</a:t>
            </a:r>
            <a:endParaRPr lang="de-DE" dirty="0"/>
          </a:p>
        </p:txBody>
      </p:sp>
      <p:pic>
        <p:nvPicPr>
          <p:cNvPr id="1028" name="Picture 4" descr="C:\Users\Peter Körner\Desktop\VORTRAG\gehohack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72779" y="1500174"/>
            <a:ext cx="6198443" cy="4571443"/>
          </a:xfrm>
          <a:prstGeom prst="rect">
            <a:avLst/>
          </a:prstGeom>
          <a:noFill/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AC59-7F65-43D3-AC1B-3F3386F775C5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OpenStreetMap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10.571.018 Punkte</a:t>
            </a:r>
          </a:p>
          <a:p>
            <a:r>
              <a:rPr lang="de-DE" dirty="0" smtClean="0"/>
              <a:t>32.369.013 Linien</a:t>
            </a:r>
          </a:p>
          <a:p>
            <a:r>
              <a:rPr lang="de-DE" dirty="0" smtClean="0"/>
              <a:t>9.283.683 Polygone</a:t>
            </a:r>
          </a:p>
          <a:p>
            <a:r>
              <a:rPr lang="de-DE" dirty="0" smtClean="0"/>
              <a:t>224.702 Mapper</a:t>
            </a:r>
          </a:p>
          <a:p>
            <a:endParaRPr lang="de-DE" dirty="0" smtClean="0"/>
          </a:p>
          <a:p>
            <a:r>
              <a:rPr lang="de-DE" dirty="0" smtClean="0"/>
              <a:t>Nahezu beliebige Informationen durch freies Tag-Schema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AC59-7F65-43D3-AC1B-3F3386F775C5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Vorteile für vier Seiten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OpenStreetMap</a:t>
            </a:r>
          </a:p>
          <a:p>
            <a:pPr lvl="1"/>
            <a:r>
              <a:rPr lang="de-DE" dirty="0" smtClean="0"/>
              <a:t>Verbreitung &amp; Bekanntheit</a:t>
            </a:r>
          </a:p>
          <a:p>
            <a:pPr lvl="1"/>
            <a:r>
              <a:rPr lang="de-DE" dirty="0" smtClean="0"/>
              <a:t>Technisches „erwachsen werden“</a:t>
            </a:r>
          </a:p>
          <a:p>
            <a:pPr lvl="1"/>
            <a:r>
              <a:rPr lang="de-DE" dirty="0" smtClean="0"/>
              <a:t>Hintergrundartikel</a:t>
            </a:r>
          </a:p>
          <a:p>
            <a:r>
              <a:rPr lang="de-DE" dirty="0" smtClean="0"/>
              <a:t>Wikipedia</a:t>
            </a:r>
          </a:p>
          <a:p>
            <a:pPr lvl="1"/>
            <a:r>
              <a:rPr lang="de-DE" dirty="0" smtClean="0"/>
              <a:t>Freie Karten in allen Artikeln</a:t>
            </a:r>
          </a:p>
          <a:p>
            <a:pPr lvl="1"/>
            <a:r>
              <a:rPr lang="de-DE" dirty="0" smtClean="0"/>
              <a:t>Geokoordinaten zu vielen Objekten</a:t>
            </a:r>
          </a:p>
          <a:p>
            <a:r>
              <a:rPr lang="de-DE" dirty="0" smtClean="0"/>
              <a:t>Endnutzer</a:t>
            </a:r>
          </a:p>
          <a:p>
            <a:pPr lvl="1"/>
            <a:r>
              <a:rPr lang="de-DE" dirty="0" smtClean="0"/>
              <a:t>Integration der Dienste</a:t>
            </a:r>
          </a:p>
          <a:p>
            <a:r>
              <a:rPr lang="de-DE" dirty="0" smtClean="0"/>
              <a:t>Entwickler</a:t>
            </a:r>
          </a:p>
          <a:p>
            <a:pPr lvl="1"/>
            <a:r>
              <a:rPr lang="de-DE" dirty="0" smtClean="0"/>
              <a:t>einfacherer Zugang zu Infrastruktur und Daten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AC59-7F65-43D3-AC1B-3F3386F775C5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ctylos">
  <a:themeElements>
    <a:clrScheme name="Dactylo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actylos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actylos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320</Words>
  <Application>Microsoft Office PowerPoint</Application>
  <PresentationFormat>Bildschirmpräsentation (4:3)</PresentationFormat>
  <Paragraphs>110</Paragraphs>
  <Slides>15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Dactylos</vt:lpstr>
      <vt:lpstr>OpenStreetMap und die Wikipedia</vt:lpstr>
      <vt:lpstr>Überblick</vt:lpstr>
      <vt:lpstr>Georeferenzierung in der WP</vt:lpstr>
      <vt:lpstr>Koordinaten im Artikel</vt:lpstr>
      <vt:lpstr>GeoHack</vt:lpstr>
      <vt:lpstr>WikiMiniAtlas</vt:lpstr>
      <vt:lpstr>Google Earth</vt:lpstr>
      <vt:lpstr>OpenStreetMap</vt:lpstr>
      <vt:lpstr>Vorteile für vier Seiten</vt:lpstr>
      <vt:lpstr>Status OSM Integration</vt:lpstr>
      <vt:lpstr>Lokalisierte Karten</vt:lpstr>
      <vt:lpstr>Statische Karten &amp; Slippy Maps</vt:lpstr>
      <vt:lpstr>Statische Karten mit Markern</vt:lpstr>
      <vt:lpstr>Nächste Schritte</vt:lpstr>
      <vt:lpstr>Danke</vt:lpstr>
    </vt:vector>
  </TitlesOfParts>
  <Company>Firmenname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OpenStreetMap und die Wikipedia</dc:title>
  <dc:creator>Benutzer</dc:creator>
  <cp:lastModifiedBy>Benutzer</cp:lastModifiedBy>
  <cp:revision>42</cp:revision>
  <dcterms:created xsi:type="dcterms:W3CDTF">2010-03-03T09:52:41Z</dcterms:created>
  <dcterms:modified xsi:type="dcterms:W3CDTF">2010-03-04T23:51:39Z</dcterms:modified>
</cp:coreProperties>
</file>